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erriweather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46AC666-0B56-4096-AA71-A4AD135587E7}">
  <a:tblStyle styleId="{146AC666-0B56-4096-AA71-A4AD135587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.fntdata"/><Relationship Id="rId25" Type="http://schemas.openxmlformats.org/officeDocument/2006/relationships/font" Target="fonts/Merriweather-regular.fntdata"/><Relationship Id="rId28" Type="http://schemas.openxmlformats.org/officeDocument/2006/relationships/font" Target="fonts/Merriweather-boldItalic.fntdata"/><Relationship Id="rId27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WILL: Talk about how rad we are. Introduce the group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Josh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/>
              <a:t>Josh</a:t>
            </a:r>
            <a:endParaRPr b="1" i="1" u="sng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Ernesto?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Weight of the transmission oil/oil pump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: </a:t>
            </a:r>
            <a:r>
              <a:rPr lang="en"/>
              <a:t>separately</a:t>
            </a:r>
            <a:r>
              <a:rPr lang="en"/>
              <a:t> oil pump?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life for:     Bearings, Shafts, Gears, Shifting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Continuation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Housing analysis: Fasteners for closing case, Mounting to car brackets where needed</a:t>
            </a:r>
            <a:endParaRPr/>
          </a:p>
          <a:p>
            <a:pPr indent="45720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Seals for removable parts on case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Testing of overall transmission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Ernesto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covered in table of requirements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Function: keeping in mind the assembly of all the parts to the transmission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components were the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Ernesto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values found when calculating for transmission requirements in the research phase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Keeping within values set </a:t>
            </a:r>
            <a:r>
              <a:rPr lang="en"/>
              <a:t>originally</a:t>
            </a:r>
            <a:r>
              <a:rPr lang="en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Ernesto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Gear sizes: </a:t>
            </a:r>
            <a:r>
              <a:rPr lang="en" sz="1400"/>
              <a:t>2.022 inch, 2.820 inch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to consider: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Hub, collar </a:t>
            </a:r>
            <a:r>
              <a:rPr lang="en"/>
              <a:t>attachment</a:t>
            </a:r>
            <a:r>
              <a:rPr lang="en"/>
              <a:t>, washers, bearings, couplings/stickout, </a:t>
            </a:r>
            <a:r>
              <a:rPr lang="en"/>
              <a:t>snap rings</a:t>
            </a:r>
            <a:r>
              <a:rPr lang="en"/>
              <a:t>, seals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Diameter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Space for fluid bearing on output shaft.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Ernesto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Input: 	Motor 1 ⅛ keyed match on shaft with ____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All other safety factors much higher therefore </a:t>
            </a:r>
            <a:r>
              <a:rPr lang="en">
                <a:highlight>
                  <a:srgbClr val="FFFF00"/>
                </a:highlight>
              </a:rPr>
              <a:t>Life is limiting safety factor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Mil-HDBK-5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	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6.jp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3">
            <a:alphaModFix/>
          </a:blip>
          <a:srcRect b="7369" l="-950" r="950" t="20729"/>
          <a:stretch/>
        </p:blipFill>
        <p:spPr>
          <a:xfrm>
            <a:off x="1076200" y="923588"/>
            <a:ext cx="6870349" cy="32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311700" y="203925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Dog Box Transmission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6" name="Shape 56"/>
          <p:cNvSpPr txBox="1"/>
          <p:nvPr>
            <p:ph idx="1" type="subTitle"/>
          </p:nvPr>
        </p:nvSpPr>
        <p:spPr>
          <a:xfrm>
            <a:off x="311700" y="4082150"/>
            <a:ext cx="8520600" cy="94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D</a:t>
            </a:r>
            <a:r>
              <a:rPr lang="en">
                <a:solidFill>
                  <a:srgbClr val="B7B7B7"/>
                </a:solidFill>
              </a:rPr>
              <a:t>esigners: Ernesto Huerta, Will Sirski, </a:t>
            </a:r>
            <a:endParaRPr>
              <a:solidFill>
                <a:srgbClr val="B7B7B7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Nate Furbeyre, and Josh Plaskett</a:t>
            </a:r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Gear Lubrication</a:t>
            </a:r>
            <a:endParaRPr/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152475"/>
            <a:ext cx="593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Dudley’s Gear Design Handbook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Gearbox Lubrication Regimen Rating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Based on pitch velocity and a K-factor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Ours calculates out to Reg. III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 EP lubricant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Mobil DTE Extra Heavy product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1 liter for heat considerations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813" y="250450"/>
            <a:ext cx="1644450" cy="232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950" y="2847175"/>
            <a:ext cx="2530175" cy="20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197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Gear </a:t>
            </a:r>
            <a:r>
              <a:rPr lang="en"/>
              <a:t>Lubrication (cont.)</a:t>
            </a:r>
            <a:endParaRPr/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2367225"/>
            <a:ext cx="8520600" cy="25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Oiling System</a:t>
            </a:r>
            <a:endParaRPr b="1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An external, electric oil pump will be used to supply oil to the fluid bearings and oiling of the gear assembly.</a:t>
            </a:r>
            <a:endParaRPr sz="1400"/>
          </a:p>
          <a:p>
            <a:pPr indent="-317500" lvl="0" marL="4572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Oil pickup from oil pan </a:t>
            </a:r>
            <a:endParaRPr sz="1400"/>
          </a:p>
          <a:p>
            <a:pPr indent="-3175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Oil runs through external oil filter, reservoir, and pump</a:t>
            </a:r>
            <a:endParaRPr sz="1400"/>
          </a:p>
          <a:p>
            <a:pPr indent="-3175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Pressurized oil returned into oil passage of output shaft and delivered to gears</a:t>
            </a:r>
            <a:endParaRPr sz="1400"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04552"/>
            <a:ext cx="8520599" cy="1528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Shifting </a:t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98476"/>
            <a:ext cx="5853357" cy="36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075" y="314475"/>
            <a:ext cx="3497750" cy="20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6428775" y="160250"/>
            <a:ext cx="201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Hub/Collar</a:t>
            </a:r>
            <a:endParaRPr b="1" sz="2400"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100" y="908687"/>
            <a:ext cx="6254198" cy="390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338" y="152400"/>
            <a:ext cx="726531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95200" y="4310250"/>
            <a:ext cx="85536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Paddle Shifters like an Aston-Martin V12 Vantage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00" y="690462"/>
            <a:ext cx="8758800" cy="37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613" y="76200"/>
            <a:ext cx="6936780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861700" y="177575"/>
            <a:ext cx="196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Assembly</a:t>
            </a:r>
            <a:endParaRPr b="1"/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10375" l="18719" r="13234" t="8058"/>
          <a:stretch/>
        </p:blipFill>
        <p:spPr>
          <a:xfrm>
            <a:off x="3610175" y="453888"/>
            <a:ext cx="5481576" cy="423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>
            <p:ph idx="1" type="body"/>
          </p:nvPr>
        </p:nvSpPr>
        <p:spPr>
          <a:xfrm>
            <a:off x="86075" y="907775"/>
            <a:ext cx="3605700" cy="410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" sz="1400">
                <a:solidFill>
                  <a:srgbClr val="F3F3F3"/>
                </a:solidFill>
              </a:rPr>
              <a:t>Output shaft assembled</a:t>
            </a:r>
            <a:endParaRPr sz="1400">
              <a:solidFill>
                <a:srgbClr val="F3F3F3"/>
              </a:solidFill>
            </a:endParaRPr>
          </a:p>
          <a:p>
            <a:pPr indent="-3175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" sz="1400">
                <a:solidFill>
                  <a:srgbClr val="F3F3F3"/>
                </a:solidFill>
              </a:rPr>
              <a:t>Bearings pressed into bearing housings and installed onto shafts</a:t>
            </a:r>
            <a:endParaRPr sz="1400">
              <a:solidFill>
                <a:srgbClr val="F3F3F3"/>
              </a:solidFill>
            </a:endParaRPr>
          </a:p>
          <a:p>
            <a:pPr indent="-3175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" sz="1400">
                <a:solidFill>
                  <a:srgbClr val="F3F3F3"/>
                </a:solidFill>
              </a:rPr>
              <a:t>Input &amp; output shafts installed as an assembly into the housing</a:t>
            </a:r>
            <a:endParaRPr sz="1400">
              <a:solidFill>
                <a:srgbClr val="F3F3F3"/>
              </a:solidFill>
            </a:endParaRPr>
          </a:p>
          <a:p>
            <a:pPr indent="-3175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" sz="1400">
                <a:solidFill>
                  <a:srgbClr val="F3F3F3"/>
                </a:solidFill>
              </a:rPr>
              <a:t>Housing assembled</a:t>
            </a:r>
            <a:endParaRPr sz="1400">
              <a:solidFill>
                <a:srgbClr val="F3F3F3"/>
              </a:solidFill>
            </a:endParaRPr>
          </a:p>
          <a:p>
            <a:pPr indent="-3175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" sz="1400">
                <a:solidFill>
                  <a:srgbClr val="F3F3F3"/>
                </a:solidFill>
              </a:rPr>
              <a:t>Oiling system installed and filled to correct level</a:t>
            </a:r>
            <a:endParaRPr sz="1400">
              <a:solidFill>
                <a:srgbClr val="F3F3F3"/>
              </a:solidFill>
            </a:endParaRPr>
          </a:p>
          <a:p>
            <a:pPr indent="-3175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" sz="1400">
                <a:solidFill>
                  <a:srgbClr val="F3F3F3"/>
                </a:solidFill>
              </a:rPr>
              <a:t>Transmission installed into vehicle and mounted to chassis and motor</a:t>
            </a:r>
            <a:endParaRPr sz="1400">
              <a:solidFill>
                <a:srgbClr val="F3F3F3"/>
              </a:solidFill>
            </a:endParaRPr>
          </a:p>
          <a:p>
            <a:pPr indent="-3175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Char char="●"/>
            </a:pPr>
            <a:r>
              <a:rPr lang="en" sz="1400">
                <a:solidFill>
                  <a:srgbClr val="F3F3F3"/>
                </a:solidFill>
              </a:rPr>
              <a:t>Connect shifting electronics and driveline</a:t>
            </a:r>
            <a:endParaRPr sz="1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72" name="Shape 17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0-60 in 7.4 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Vmax=93 mph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Weight: 32.78 lb (with oil ~36.78 lb) 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Dimensions: 10x10x3.7 inches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Expected life 10 years under given conditions.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Continuation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Housing design / analysis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Testing</a:t>
            </a:r>
            <a:endParaRPr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375" y="1152475"/>
            <a:ext cx="408638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Fun</a:t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3">
            <a:alphaModFix/>
          </a:blip>
          <a:srcRect b="23887" l="0" r="0" t="23205"/>
          <a:stretch/>
        </p:blipFill>
        <p:spPr>
          <a:xfrm>
            <a:off x="195850" y="1017727"/>
            <a:ext cx="5728576" cy="22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275" y="2697400"/>
            <a:ext cx="4144202" cy="233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22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the Design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Components of Transmission</a:t>
            </a:r>
            <a:endParaRPr sz="1400"/>
          </a:p>
          <a:p>
            <a:pPr indent="-317500" lvl="0" marL="4572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Gears</a:t>
            </a:r>
            <a:endParaRPr sz="1400"/>
          </a:p>
          <a:p>
            <a:pPr indent="-3175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Shafts</a:t>
            </a:r>
            <a:endParaRPr sz="1400"/>
          </a:p>
          <a:p>
            <a:pPr indent="-3175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Bearings</a:t>
            </a:r>
            <a:endParaRPr sz="1400"/>
          </a:p>
          <a:p>
            <a:pPr indent="-3175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Lube</a:t>
            </a:r>
            <a:endParaRPr sz="1400"/>
          </a:p>
          <a:p>
            <a:pPr indent="-3175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Shifting</a:t>
            </a:r>
            <a:endParaRPr sz="1400"/>
          </a:p>
          <a:p>
            <a:pPr indent="-3175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Assembly</a:t>
            </a:r>
            <a:endParaRPr sz="1400"/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3">
            <a:alphaModFix/>
          </a:blip>
          <a:srcRect b="18340" l="21299" r="3251" t="16597"/>
          <a:stretch/>
        </p:blipFill>
        <p:spPr>
          <a:xfrm>
            <a:off x="2515600" y="1385175"/>
            <a:ext cx="6316701" cy="354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205700" y="500925"/>
            <a:ext cx="3706500" cy="13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Detailed Table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Requirements</a:t>
            </a:r>
            <a:endParaRPr/>
          </a:p>
        </p:txBody>
      </p:sp>
      <p:graphicFrame>
        <p:nvGraphicFramePr>
          <p:cNvPr id="69" name="Shape 69"/>
          <p:cNvGraphicFramePr/>
          <p:nvPr/>
        </p:nvGraphicFramePr>
        <p:xfrm>
          <a:off x="2982813" y="1274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{146AC666-0B56-4096-AA71-A4AD135587E7}</a:tableStyleId>
              </a:tblPr>
              <a:tblGrid>
                <a:gridCol w="1117600"/>
                <a:gridCol w="990950"/>
                <a:gridCol w="918475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Variable</a:t>
                      </a:r>
                      <a:endParaRPr sz="11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Value</a:t>
                      </a:r>
                      <a:endParaRPr sz="11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Units</a:t>
                      </a:r>
                      <a:endParaRPr sz="1100"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65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Weight of Trans.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50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Lbf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Dim of Trans.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11x10x5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inches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Input Torque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130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Lbf-Ft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Output Torque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180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Lbf-Ft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Input Speed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8000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RPM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Output Speed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11,200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RPM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Low Gear Ratio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1.40:1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N/A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High Gear Ratio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0.714:1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N/A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Input Shaft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 ⅛ Inch Keyed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Output Shaft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1.1875 Inch 28-Spline</a:t>
                      </a:r>
                      <a:endParaRPr sz="1100">
                        <a:solidFill>
                          <a:srgbClr val="FFFF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13" y="513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Gears</a:t>
            </a:r>
            <a:endParaRPr/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1828800"/>
            <a:ext cx="876300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b="23167" l="21502" r="28117" t="25610"/>
          <a:stretch/>
        </p:blipFill>
        <p:spPr>
          <a:xfrm>
            <a:off x="3189425" y="2279750"/>
            <a:ext cx="1594700" cy="17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>
            <p:ph type="title"/>
          </p:nvPr>
        </p:nvSpPr>
        <p:spPr>
          <a:xfrm>
            <a:off x="311700" y="377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Gears (cont)</a:t>
            </a:r>
            <a:endParaRPr/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784250"/>
            <a:ext cx="499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Crowned, Grade  2 Carburized steel gears with a pressure angle and helix angle of 20 degrees.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Pinion: 2.022 inch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Teeth: 38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Gear: 2.820 inch</a:t>
            </a:r>
            <a:endParaRPr/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Teeth: 53</a:t>
            </a:r>
            <a:endParaRPr/>
          </a:p>
        </p:txBody>
      </p:sp>
      <p:pic>
        <p:nvPicPr>
          <p:cNvPr id="83" name="Shape 83"/>
          <p:cNvPicPr preferRelativeResize="0"/>
          <p:nvPr/>
        </p:nvPicPr>
        <p:blipFill rotWithShape="1">
          <a:blip r:embed="rId4">
            <a:alphaModFix/>
          </a:blip>
          <a:srcRect b="7180" l="19838" r="17260" t="8338"/>
          <a:stretch/>
        </p:blipFill>
        <p:spPr>
          <a:xfrm>
            <a:off x="5940850" y="1314450"/>
            <a:ext cx="2605449" cy="2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25" y="500925"/>
            <a:ext cx="3706500" cy="13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Shafts</a:t>
            </a:r>
            <a:endParaRPr/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152475"/>
            <a:ext cx="392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Requirements/Considerations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○"/>
            </a:pPr>
            <a:r>
              <a:rPr lang="en"/>
              <a:t>Gear size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Length, spacing of components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Fluid bearing flow (Output)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Selecting Diameter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Iteration for safety factor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Fatigue, bearing rotation, deflection, critical speed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Calculations based on each gear set running 10 years individually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 b="13447" l="9755" r="1804" t="8139"/>
          <a:stretch/>
        </p:blipFill>
        <p:spPr>
          <a:xfrm>
            <a:off x="4626875" y="292000"/>
            <a:ext cx="4398400" cy="253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4">
            <a:alphaModFix/>
          </a:blip>
          <a:srcRect b="15336" l="4440" r="12239" t="11978"/>
          <a:stretch/>
        </p:blipFill>
        <p:spPr>
          <a:xfrm>
            <a:off x="4897283" y="2830075"/>
            <a:ext cx="3857581" cy="218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Shafts (Cont)</a:t>
            </a:r>
            <a:endParaRPr/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Input</a:t>
            </a:r>
            <a:endParaRPr sz="18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Forged 9130 AISI Steel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1.182 inch Diameter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Life: sf = 2.80</a:t>
            </a:r>
            <a:endParaRPr sz="14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Output</a:t>
            </a:r>
            <a:endParaRPr sz="18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Machined 4130 AISI Steel (Hollow)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0.985 inch diameter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Life: sf = 2.11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Life calculation (Mil-HDBK-5)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Stress Ratio apx. -0.57 for both.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Interpolated from figure 10</a:t>
            </a:r>
            <a:r>
              <a:rPr baseline="30000" lang="en"/>
              <a:t>6</a:t>
            </a:r>
            <a:r>
              <a:rPr lang="en"/>
              <a:t> cycles</a:t>
            </a:r>
            <a:endParaRPr baseline="30000"/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625" y="1085100"/>
            <a:ext cx="4343668" cy="35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242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Bearings</a:t>
            </a:r>
            <a:endParaRPr/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Requirements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Life for variable loading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Bearing Functionality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Rotation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Radial and axial loads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Timken Deep Groove Ball Bearings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6206-RS / 6305-RS (input / output shafts)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Single contact seal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Fitting  -  .001” interference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Bearing - shaft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Bearing - housing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3">
            <a:alphaModFix/>
          </a:blip>
          <a:srcRect b="13539" l="11272" r="1276" t="13195"/>
          <a:stretch/>
        </p:blipFill>
        <p:spPr>
          <a:xfrm>
            <a:off x="4899950" y="2964200"/>
            <a:ext cx="3932349" cy="21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 rotWithShape="1">
          <a:blip r:embed="rId4">
            <a:alphaModFix/>
          </a:blip>
          <a:srcRect b="10745" l="30727" r="31991" t="10064"/>
          <a:stretch/>
        </p:blipFill>
        <p:spPr>
          <a:xfrm>
            <a:off x="6728691" y="137175"/>
            <a:ext cx="2103610" cy="290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1075" y="540850"/>
            <a:ext cx="2581275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233075" y="186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Bearings (Cont.)</a:t>
            </a:r>
            <a:endParaRPr/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407625" y="909625"/>
            <a:ext cx="3364200" cy="19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 Weight: 1.85 lb</a:t>
            </a:r>
            <a:r>
              <a:rPr baseline="-25000" lang="en"/>
              <a:t>f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Matlab Simulations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 Loading Life: 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2.53 *10</a:t>
            </a:r>
            <a:r>
              <a:rPr baseline="30000" lang="en"/>
              <a:t>9</a:t>
            </a:r>
            <a:r>
              <a:rPr lang="en"/>
              <a:t> revs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1833 commutes </a:t>
            </a:r>
            <a:endParaRPr/>
          </a:p>
          <a:p>
            <a: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10 year life expectancy ✔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300" y="0"/>
            <a:ext cx="47894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487" y="3078488"/>
            <a:ext cx="2383399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